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marL="288757" indent="-288757">
              <a:buSzPct val="100000"/>
              <a:buChar char="-"/>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eltekst"/>
          <p:cNvSpPr txBox="1"/>
          <p:nvPr>
            <p:ph type="title"/>
          </p:nvPr>
        </p:nvSpPr>
        <p:spPr>
          <a:xfrm>
            <a:off x="1524000" y="1122362"/>
            <a:ext cx="9144000" cy="2387601"/>
          </a:xfrm>
          <a:prstGeom prst="rect">
            <a:avLst/>
          </a:prstGeom>
        </p:spPr>
        <p:txBody>
          <a:bodyPr anchor="b"/>
          <a:lstStyle>
            <a:lvl1pPr algn="ctr">
              <a:defRPr sz="6000"/>
            </a:lvl1pPr>
          </a:lstStyle>
          <a:p>
            <a:pPr/>
            <a:r>
              <a:t>Titeltekst</a:t>
            </a:r>
          </a:p>
        </p:txBody>
      </p:sp>
      <p:sp>
        <p:nvSpPr>
          <p:cNvPr id="12" name="Hoofdtekst - niveau é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0" name="Titeltekst"/>
          <p:cNvSpPr txBox="1"/>
          <p:nvPr>
            <p:ph type="title"/>
          </p:nvPr>
        </p:nvSpPr>
        <p:spPr>
          <a:prstGeom prst="rect">
            <a:avLst/>
          </a:prstGeom>
        </p:spPr>
        <p:txBody>
          <a:bodyPr/>
          <a:lstStyle/>
          <a:p>
            <a:pPr/>
            <a:r>
              <a:t>Titeltekst</a:t>
            </a:r>
          </a:p>
        </p:txBody>
      </p:sp>
      <p:sp>
        <p:nvSpPr>
          <p:cNvPr id="21"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9" name="Titeltekst"/>
          <p:cNvSpPr txBox="1"/>
          <p:nvPr>
            <p:ph type="title"/>
          </p:nvPr>
        </p:nvSpPr>
        <p:spPr>
          <a:xfrm>
            <a:off x="831850" y="1709738"/>
            <a:ext cx="10515600" cy="2852737"/>
          </a:xfrm>
          <a:prstGeom prst="rect">
            <a:avLst/>
          </a:prstGeom>
        </p:spPr>
        <p:txBody>
          <a:bodyPr anchor="b"/>
          <a:lstStyle>
            <a:lvl1pPr>
              <a:defRPr sz="6000"/>
            </a:lvl1pPr>
          </a:lstStyle>
          <a:p>
            <a:pPr/>
            <a:r>
              <a:t>Titeltekst</a:t>
            </a:r>
          </a:p>
        </p:txBody>
      </p:sp>
      <p:sp>
        <p:nvSpPr>
          <p:cNvPr id="30" name="Hoofdtekst - niveau één…"/>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38" name="Titeltekst"/>
          <p:cNvSpPr txBox="1"/>
          <p:nvPr>
            <p:ph type="title"/>
          </p:nvPr>
        </p:nvSpPr>
        <p:spPr>
          <a:prstGeom prst="rect">
            <a:avLst/>
          </a:prstGeom>
        </p:spPr>
        <p:txBody>
          <a:bodyPr/>
          <a:lstStyle/>
          <a:p>
            <a:pPr/>
            <a:r>
              <a:t>Titeltekst</a:t>
            </a:r>
          </a:p>
        </p:txBody>
      </p:sp>
      <p:sp>
        <p:nvSpPr>
          <p:cNvPr id="39" name="Hoofdtekst - niveau één…"/>
          <p:cNvSpPr txBox="1"/>
          <p:nvPr>
            <p:ph type="body" sz="half" idx="1"/>
          </p:nvPr>
        </p:nvSpPr>
        <p:spPr>
          <a:xfrm>
            <a:off x="838200" y="1825625"/>
            <a:ext cx="5181600" cy="4351338"/>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7" name="Titeltekst"/>
          <p:cNvSpPr txBox="1"/>
          <p:nvPr>
            <p:ph type="title"/>
          </p:nvPr>
        </p:nvSpPr>
        <p:spPr>
          <a:xfrm>
            <a:off x="839787" y="365125"/>
            <a:ext cx="10515601" cy="1325563"/>
          </a:xfrm>
          <a:prstGeom prst="rect">
            <a:avLst/>
          </a:prstGeom>
        </p:spPr>
        <p:txBody>
          <a:bodyPr/>
          <a:lstStyle/>
          <a:p>
            <a:pPr/>
            <a:r>
              <a:t>Titeltekst</a:t>
            </a:r>
          </a:p>
        </p:txBody>
      </p:sp>
      <p:sp>
        <p:nvSpPr>
          <p:cNvPr id="48" name="Hoofdtekst - niveau één…"/>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57" name="Titeltekst"/>
          <p:cNvSpPr txBox="1"/>
          <p:nvPr>
            <p:ph type="title"/>
          </p:nvPr>
        </p:nvSpPr>
        <p:spPr>
          <a:prstGeom prst="rect">
            <a:avLst/>
          </a:prstGeom>
        </p:spPr>
        <p:txBody>
          <a:bodyPr/>
          <a:lstStyle/>
          <a:p>
            <a:pPr/>
            <a:r>
              <a:t>Titeltekst</a:t>
            </a:r>
          </a:p>
        </p:txBody>
      </p:sp>
      <p:sp>
        <p:nvSpPr>
          <p:cNvPr id="5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7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73" name="Hoofdtekst - niveau één…"/>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8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83" name="Tijdelijke aanduiding voor afbeelding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Hoofdtekst - niveau één…"/>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ks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Hoofdtekst - niveau é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video" Target="https://www.youtube.com/embed/XPSl_OYCTjg?feature=oembed" TargetMode="External"/><Relationship Id="rId4" Type="http://schemas.openxmlformats.org/officeDocument/2006/relationships/image" Target="../media/image1.jpeg"/><Relationship Id="rId5" Type="http://schemas.openxmlformats.org/officeDocument/2006/relationships/hyperlink" Target="https://youtube.com/watch?v=XPSl_OYCTjg"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4" name="Titel 1"/>
          <p:cNvSpPr txBox="1"/>
          <p:nvPr>
            <p:ph type="ctrTitle"/>
          </p:nvPr>
        </p:nvSpPr>
        <p:spPr>
          <a:xfrm>
            <a:off x="5910259" y="1233311"/>
            <a:ext cx="5922510" cy="1332305"/>
          </a:xfrm>
          <a:prstGeom prst="rect">
            <a:avLst/>
          </a:prstGeom>
        </p:spPr>
        <p:txBody>
          <a:bodyPr/>
          <a:lstStyle/>
          <a:p>
            <a:pPr>
              <a:defRPr sz="8000"/>
            </a:pPr>
            <a:r>
              <a:rPr b="1">
                <a:latin typeface="Carlito"/>
                <a:ea typeface="Carlito"/>
                <a:cs typeface="Carlito"/>
                <a:sym typeface="Carlito"/>
              </a:rPr>
              <a:t>Brouwwater</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Alkaliniteit:…"/>
          <p:cNvSpPr txBox="1"/>
          <p:nvPr/>
        </p:nvSpPr>
        <p:spPr>
          <a:xfrm>
            <a:off x="1599105" y="1035523"/>
            <a:ext cx="9443150" cy="59268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500"/>
            </a:pPr>
            <a:r>
              <a:t>Alkaliniteit:</a:t>
            </a:r>
          </a:p>
          <a:p>
            <a:pPr lvl="1" marL="882315" indent="-501315">
              <a:buSzPct val="100000"/>
              <a:buChar char="-"/>
              <a:defRPr sz="2500"/>
            </a:pPr>
            <a:r>
              <a:t>zorgt voor een hogere mash-pH</a:t>
            </a:r>
          </a:p>
          <a:p>
            <a:pPr lvl="1" marL="882315" indent="-501315">
              <a:buSzPct val="100000"/>
              <a:buChar char="-"/>
              <a:defRPr sz="2500"/>
            </a:pPr>
            <a:r>
              <a:t>Een hoog HCO3 buffer is lastig om naar beneden te krijgen</a:t>
            </a:r>
          </a:p>
          <a:p>
            <a:pPr lvl="1" marL="882315" indent="-501315">
              <a:buSzPct val="100000"/>
              <a:buChar char="-"/>
              <a:defRPr sz="2500"/>
            </a:pPr>
            <a:r>
              <a:t>Wel weer goed voor recepten met veel donkere moutsoorten</a:t>
            </a:r>
          </a:p>
          <a:p>
            <a:pPr lvl="1" marL="882315" indent="-501315">
              <a:buSzPct val="100000"/>
              <a:buChar char="-"/>
              <a:defRPr sz="2500"/>
            </a:pPr>
            <a:r>
              <a:t>Bij hoge waarden veroorzaakt veel tannines en grovere hopsmaak</a:t>
            </a:r>
          </a:p>
          <a:p>
            <a:pPr>
              <a:defRPr sz="2500"/>
            </a:pPr>
          </a:p>
          <a:p>
            <a:pPr lvl="3" marL="1644315" indent="-501315">
              <a:buSzPct val="100000"/>
              <a:buChar char="-"/>
              <a:defRPr sz="2500"/>
            </a:pPr>
            <a:r>
              <a:t>0-50 ppm:        Lichte bieren</a:t>
            </a:r>
          </a:p>
          <a:p>
            <a:pPr lvl="3" marL="1644315" indent="-501315">
              <a:buSzPct val="100000"/>
              <a:buChar char="-"/>
              <a:defRPr sz="2500"/>
            </a:pPr>
            <a:r>
              <a:t>50-150 ppm:   Amber kleurige bieren</a:t>
            </a:r>
          </a:p>
          <a:p>
            <a:pPr lvl="3" marL="1644315" indent="-501315">
              <a:buSzPct val="100000"/>
              <a:buChar char="-"/>
              <a:defRPr sz="2500"/>
            </a:pPr>
            <a:r>
              <a:t>150-250 ppm: Donkere bieren</a:t>
            </a:r>
          </a:p>
          <a:p>
            <a:pPr>
              <a:defRPr sz="2500"/>
            </a:pPr>
          </a:p>
          <a:p>
            <a:pPr lvl="3" marL="1393657" indent="-250657">
              <a:buSzPct val="100000"/>
              <a:buChar char="-"/>
              <a:defRPr sz="2500"/>
            </a:pPr>
            <a:r>
              <a:t>Mash pH = Mout + Ca + Mg + HCO3</a:t>
            </a:r>
          </a:p>
          <a:p>
            <a:pPr>
              <a:defRPr sz="2500"/>
            </a:pPr>
          </a:p>
          <a:p>
            <a:pPr>
              <a:defRPr sz="2500"/>
            </a:pPr>
            <a:r>
              <a:t>Dus donkere bieren: Baksoda erbij = hogere HCO3 = hoger RA</a:t>
            </a:r>
          </a:p>
          <a:p>
            <a:pPr>
              <a:defRPr sz="2500"/>
            </a:pPr>
            <a:r>
              <a:t>        lichtere bieren:  Calcium erbij  = lagere HCO3  = lager RA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pH schaal"/>
          <p:cNvSpPr txBox="1"/>
          <p:nvPr/>
        </p:nvSpPr>
        <p:spPr>
          <a:xfrm>
            <a:off x="4805245" y="633727"/>
            <a:ext cx="2581510" cy="7386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pH schaal</a:t>
            </a:r>
          </a:p>
        </p:txBody>
      </p:sp>
      <p:pic>
        <p:nvPicPr>
          <p:cNvPr id="121" name="pH-Schaal.jpeg" descr="pH-Schaal.jpeg"/>
          <p:cNvPicPr>
            <a:picLocks noChangeAspect="1"/>
          </p:cNvPicPr>
          <p:nvPr/>
        </p:nvPicPr>
        <p:blipFill>
          <a:blip r:embed="rId3">
            <a:extLst/>
          </a:blip>
          <a:stretch>
            <a:fillRect/>
          </a:stretch>
        </p:blipFill>
        <p:spPr>
          <a:xfrm>
            <a:off x="1746398" y="1549746"/>
            <a:ext cx="8487295" cy="2966864"/>
          </a:xfrm>
          <a:prstGeom prst="rect">
            <a:avLst/>
          </a:prstGeom>
          <a:ln w="12700">
            <a:miter lim="400000"/>
          </a:ln>
        </p:spPr>
      </p:pic>
      <p:sp>
        <p:nvSpPr>
          <p:cNvPr id="122" name="Rechthoek"/>
          <p:cNvSpPr/>
          <p:nvPr/>
        </p:nvSpPr>
        <p:spPr>
          <a:xfrm>
            <a:off x="3187393" y="4902252"/>
            <a:ext cx="1768110" cy="1270001"/>
          </a:xfrm>
          <a:prstGeom prst="rect">
            <a:avLst/>
          </a:prstGeom>
          <a:solidFill>
            <a:srgbClr val="FFFFFF"/>
          </a:solidFill>
          <a:ln w="12700">
            <a:solidFill>
              <a:schemeClr val="accent1"/>
            </a:solidFill>
            <a:miter/>
          </a:ln>
        </p:spPr>
        <p:txBody>
          <a:bodyPr lIns="45719" rIns="45719" anchor="ctr"/>
          <a:lstStyle/>
          <a:p>
            <a:pPr>
              <a:defRPr sz="1800"/>
            </a:pPr>
          </a:p>
        </p:txBody>
      </p:sp>
      <p:sp>
        <p:nvSpPr>
          <p:cNvPr id="123" name="Ca en Mg…"/>
          <p:cNvSpPr txBox="1"/>
          <p:nvPr/>
        </p:nvSpPr>
        <p:spPr>
          <a:xfrm>
            <a:off x="3148979" y="5132868"/>
            <a:ext cx="1812874" cy="8087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    Ca en Mg</a:t>
            </a:r>
          </a:p>
          <a:p>
            <a:pPr>
              <a:defRPr sz="2500"/>
            </a:pPr>
            <a:r>
              <a:t>pH verlagend</a:t>
            </a:r>
          </a:p>
        </p:txBody>
      </p:sp>
      <p:pic>
        <p:nvPicPr>
          <p:cNvPr id="124" name="Lijn Lijn" descr="Lijn Lijn"/>
          <p:cNvPicPr>
            <a:picLocks noChangeAspect="0"/>
          </p:cNvPicPr>
          <p:nvPr/>
        </p:nvPicPr>
        <p:blipFill>
          <a:blip r:embed="rId4">
            <a:extLst/>
          </a:blip>
          <a:stretch>
            <a:fillRect/>
          </a:stretch>
        </p:blipFill>
        <p:spPr>
          <a:xfrm rot="16200000">
            <a:off x="4411564" y="4764978"/>
            <a:ext cx="3047668" cy="177801"/>
          </a:xfrm>
          <a:prstGeom prst="rect">
            <a:avLst/>
          </a:prstGeom>
        </p:spPr>
      </p:pic>
      <p:sp>
        <p:nvSpPr>
          <p:cNvPr id="126" name="Rechthoek"/>
          <p:cNvSpPr/>
          <p:nvPr/>
        </p:nvSpPr>
        <p:spPr>
          <a:xfrm>
            <a:off x="6915291" y="4902252"/>
            <a:ext cx="1909470" cy="1270001"/>
          </a:xfrm>
          <a:prstGeom prst="rect">
            <a:avLst/>
          </a:prstGeom>
          <a:solidFill>
            <a:srgbClr val="FFFFFF"/>
          </a:solidFill>
          <a:ln w="12700">
            <a:solidFill>
              <a:schemeClr val="accent1"/>
            </a:solidFill>
            <a:miter/>
          </a:ln>
        </p:spPr>
        <p:txBody>
          <a:bodyPr lIns="45719" rIns="45719" anchor="ctr"/>
          <a:lstStyle/>
          <a:p>
            <a:pPr>
              <a:defRPr sz="1800"/>
            </a:pPr>
          </a:p>
        </p:txBody>
      </p:sp>
      <p:sp>
        <p:nvSpPr>
          <p:cNvPr id="127" name="HCO3…"/>
          <p:cNvSpPr txBox="1"/>
          <p:nvPr/>
        </p:nvSpPr>
        <p:spPr>
          <a:xfrm>
            <a:off x="6908941" y="5132868"/>
            <a:ext cx="1922170" cy="8087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        HCO3 </a:t>
            </a:r>
          </a:p>
          <a:p>
            <a:pPr>
              <a:defRPr sz="2500"/>
            </a:pPr>
            <a:r>
              <a:t>pH verhogend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9" name="Content Placeholder 14" descr="Content Placeholder 14"/>
          <p:cNvPicPr>
            <a:picLocks noChangeAspect="1"/>
          </p:cNvPicPr>
          <p:nvPr/>
        </p:nvPicPr>
        <p:blipFill>
          <a:blip r:embed="rId3">
            <a:extLst/>
          </a:blip>
          <a:stretch>
            <a:fillRect/>
          </a:stretch>
        </p:blipFill>
        <p:spPr>
          <a:xfrm>
            <a:off x="2635831" y="1298128"/>
            <a:ext cx="6920338" cy="4641520"/>
          </a:xfrm>
          <a:prstGeom prst="rect">
            <a:avLst/>
          </a:prstGeom>
          <a:ln w="12700">
            <a:miter lim="400000"/>
          </a:ln>
        </p:spPr>
      </p:pic>
      <p:sp>
        <p:nvSpPr>
          <p:cNvPr id="130" name="5.2-5.6…"/>
          <p:cNvSpPr txBox="1"/>
          <p:nvPr/>
        </p:nvSpPr>
        <p:spPr>
          <a:xfrm>
            <a:off x="675179" y="1650773"/>
            <a:ext cx="1819013" cy="15593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000"/>
            </a:pPr>
            <a:r>
              <a:t>              5.2-5.6</a:t>
            </a:r>
          </a:p>
          <a:p>
            <a:pPr>
              <a:defRPr sz="2000"/>
            </a:pPr>
            <a:r>
              <a:t>Donkere bieren: </a:t>
            </a:r>
          </a:p>
          <a:p>
            <a:pPr lvl="1">
              <a:defRPr sz="2000"/>
            </a:pPr>
            <a:r>
              <a:t>- bovenkant</a:t>
            </a:r>
          </a:p>
          <a:p>
            <a:pPr>
              <a:defRPr sz="2000"/>
            </a:pPr>
            <a:r>
              <a:t>Lichte bieren: </a:t>
            </a:r>
          </a:p>
          <a:p>
            <a:pPr lvl="1">
              <a:defRPr sz="2000"/>
            </a:pPr>
            <a:r>
              <a:t>- onderkant</a:t>
            </a:r>
          </a:p>
        </p:txBody>
      </p:sp>
      <p:sp>
        <p:nvSpPr>
          <p:cNvPr id="131" name="4.0-4.6…"/>
          <p:cNvSpPr txBox="1"/>
          <p:nvPr/>
        </p:nvSpPr>
        <p:spPr>
          <a:xfrm>
            <a:off x="9697808" y="3639866"/>
            <a:ext cx="1575381" cy="9497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4.0-4.6</a:t>
            </a:r>
          </a:p>
          <a:p>
            <a:pPr>
              <a:defRPr b="1" sz="2000"/>
            </a:pPr>
            <a:r>
              <a:t>Afhankelijk vd stijl</a:t>
            </a:r>
          </a:p>
        </p:txBody>
      </p:sp>
      <p:sp>
        <p:nvSpPr>
          <p:cNvPr id="132" name="pH verloop brouwproces"/>
          <p:cNvSpPr txBox="1"/>
          <p:nvPr/>
        </p:nvSpPr>
        <p:spPr>
          <a:xfrm>
            <a:off x="3443461" y="357492"/>
            <a:ext cx="5305078" cy="6016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000"/>
            </a:lvl1pPr>
          </a:lstStyle>
          <a:p>
            <a:pPr/>
            <a:r>
              <a:t>pH verloop brouwproces</a:t>
            </a:r>
          </a:p>
        </p:txBody>
      </p:sp>
      <p:sp>
        <p:nvSpPr>
          <p:cNvPr id="133" name="*** aanvullen met Nomograph ***"/>
          <p:cNvSpPr txBox="1"/>
          <p:nvPr/>
        </p:nvSpPr>
        <p:spPr>
          <a:xfrm>
            <a:off x="4199639" y="6278660"/>
            <a:ext cx="3792722" cy="34018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 aanvullen met Nomograph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35" name="Wat doet wat II"/>
          <p:cNvSpPr txBox="1"/>
          <p:nvPr/>
        </p:nvSpPr>
        <p:spPr>
          <a:xfrm>
            <a:off x="4361453" y="206818"/>
            <a:ext cx="2946945" cy="5394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500"/>
            </a:lvl1pPr>
          </a:lstStyle>
          <a:p>
            <a:pPr/>
            <a:r>
              <a:t>Wat doet wat II</a:t>
            </a:r>
          </a:p>
        </p:txBody>
      </p:sp>
      <p:sp>
        <p:nvSpPr>
          <p:cNvPr id="136" name="Sulfaat:…"/>
          <p:cNvSpPr txBox="1"/>
          <p:nvPr/>
        </p:nvSpPr>
        <p:spPr>
          <a:xfrm>
            <a:off x="982355" y="650272"/>
            <a:ext cx="10227291" cy="56347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2500"/>
            </a:pPr>
            <a:r>
              <a:rPr b="1"/>
              <a:t>Sulfaat:</a:t>
            </a:r>
            <a:r>
              <a:t> </a:t>
            </a:r>
          </a:p>
          <a:p>
            <a:pPr lvl="2" marL="1363578" indent="-601578">
              <a:buSzPct val="100000"/>
              <a:buChar char="-"/>
              <a:defRPr sz="2500"/>
            </a:pPr>
            <a:r>
              <a:t>Benadrukt de HOP bitterheid </a:t>
            </a:r>
          </a:p>
          <a:p>
            <a:pPr lvl="2" marL="1363578" indent="-601578">
              <a:buSzPct val="100000"/>
              <a:buChar char="-"/>
              <a:defRPr sz="2500"/>
            </a:pPr>
            <a:r>
              <a:t>Geeft een droge afdronk</a:t>
            </a:r>
          </a:p>
          <a:p>
            <a:pPr lvl="2" indent="457200">
              <a:defRPr sz="1000"/>
            </a:pPr>
          </a:p>
          <a:p>
            <a:pPr lvl="2" indent="457200">
              <a:defRPr b="1" sz="2500"/>
            </a:pPr>
            <a:r>
              <a:t>Chloride:</a:t>
            </a:r>
          </a:p>
          <a:p>
            <a:pPr lvl="2" marL="1363578" indent="-601578">
              <a:buSzPct val="100000"/>
              <a:buChar char="-"/>
              <a:defRPr sz="2500"/>
            </a:pPr>
            <a:r>
              <a:t>Maakt je bier RONDER, ZOETER en VOLLER</a:t>
            </a:r>
          </a:p>
          <a:p>
            <a:pPr lvl="2" marL="1363578" indent="-601578">
              <a:buSzPct val="100000"/>
              <a:buChar char="-"/>
              <a:defRPr sz="2500"/>
            </a:pPr>
            <a:r>
              <a:t>Boven de 300 ppm gaat ten koste van je helderheid, smaak, gist</a:t>
            </a:r>
          </a:p>
          <a:p>
            <a:pPr>
              <a:defRPr sz="1000"/>
            </a:pPr>
          </a:p>
          <a:p>
            <a:pPr>
              <a:defRPr sz="2500"/>
            </a:pPr>
            <a:r>
              <a:t>      </a:t>
            </a:r>
            <a:r>
              <a:rPr b="1"/>
              <a:t>Natrium:</a:t>
            </a:r>
          </a:p>
          <a:p>
            <a:pPr lvl="2" marL="1062789" indent="-300789">
              <a:buSzPct val="100000"/>
              <a:buChar char="-"/>
              <a:defRPr sz="2500"/>
            </a:pPr>
            <a:r>
              <a:t>    Geeft een beter mondgevoel en accentueert de zoetheid</a:t>
            </a:r>
          </a:p>
          <a:p>
            <a:pPr lvl="2" marL="1062789" indent="-300789">
              <a:buSzPct val="100000"/>
              <a:buChar char="-"/>
              <a:defRPr sz="2500"/>
            </a:pPr>
            <a:r>
              <a:t>    Niet boven de 100 ppm gebruiken (&lt;100 ppm)</a:t>
            </a:r>
          </a:p>
          <a:p>
            <a:pPr>
              <a:defRPr sz="1000"/>
            </a:pPr>
          </a:p>
          <a:p>
            <a:pPr>
              <a:defRPr sz="2500"/>
            </a:pPr>
            <a:r>
              <a:t>     </a:t>
            </a:r>
            <a:r>
              <a:rPr b="1"/>
              <a:t>SO4</a:t>
            </a:r>
            <a:r>
              <a:rPr b="1" sz="1800"/>
              <a:t>-2</a:t>
            </a:r>
            <a:r>
              <a:rPr b="1"/>
              <a:t> : Cl ratio:</a:t>
            </a:r>
          </a:p>
          <a:p>
            <a:pPr lvl="2" marL="1062789" indent="-300789">
              <a:buSzPct val="100000"/>
              <a:buChar char="-"/>
              <a:defRPr sz="2500"/>
            </a:pPr>
            <a:r>
              <a:t>    Gangbare range van 0,5 : 1   tot 5 : 1</a:t>
            </a:r>
          </a:p>
          <a:p>
            <a:pPr lvl="2" marL="1062789" indent="-300789">
              <a:buSzPct val="100000"/>
              <a:buChar char="-"/>
              <a:defRPr sz="2500"/>
            </a:pPr>
            <a:r>
              <a:t>    Bij IPA’s soms wel tot 9 : 1</a:t>
            </a:r>
          </a:p>
          <a:p>
            <a:pPr lvl="2" marL="1062789" indent="-300789">
              <a:buSzPct val="100000"/>
              <a:buChar char="-"/>
              <a:defRPr sz="2500"/>
            </a:pPr>
            <a:r>
              <a:t>    Maar nooit hogere waarden dan SO4</a:t>
            </a:r>
            <a:r>
              <a:rPr sz="1800"/>
              <a:t>-2</a:t>
            </a:r>
            <a:r>
              <a:t>  ppm + Cl ppm = 500 ppm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 name="Ratio tabel"/>
          <p:cNvSpPr txBox="1"/>
          <p:nvPr/>
        </p:nvSpPr>
        <p:spPr>
          <a:xfrm>
            <a:off x="4895968" y="258459"/>
            <a:ext cx="2400063" cy="6016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4000"/>
            </a:lvl1pPr>
          </a:lstStyle>
          <a:p>
            <a:pPr/>
            <a:r>
              <a:t>Ratio tabel</a:t>
            </a:r>
          </a:p>
        </p:txBody>
      </p:sp>
      <p:graphicFrame>
        <p:nvGraphicFramePr>
          <p:cNvPr id="141" name="Tabel"/>
          <p:cNvGraphicFramePr/>
          <p:nvPr/>
        </p:nvGraphicFramePr>
        <p:xfrm>
          <a:off x="6471463" y="1303352"/>
          <a:ext cx="4521067" cy="471608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48887"/>
                <a:gridCol w="2159478"/>
              </a:tblGrid>
              <a:tr h="583725">
                <a:tc>
                  <a:txBody>
                    <a:bodyPr/>
                    <a:lstStyle/>
                    <a:p>
                      <a:pPr algn="ctr">
                        <a:defRPr sz="1800"/>
                      </a:pPr>
                      <a:r>
                        <a:rPr sz="3000"/>
                        <a:t> 0,0 - 0,4</a:t>
                      </a:r>
                    </a:p>
                  </a:txBody>
                  <a:tcPr marL="0" marR="0" marT="0" marB="0" anchor="t" anchorCtr="0" horzOverflow="overflow"/>
                </a:tc>
                <a:tc>
                  <a:txBody>
                    <a:bodyPr/>
                    <a:lstStyle/>
                    <a:p>
                      <a:pPr algn="ctr">
                        <a:defRPr sz="1800"/>
                      </a:pPr>
                      <a:r>
                        <a:rPr sz="3000"/>
                        <a:t>TE Moutig</a:t>
                      </a:r>
                    </a:p>
                  </a:txBody>
                  <a:tcPr marL="0" marR="0" marT="0" marB="0" anchor="t" anchorCtr="0" horzOverflow="overflow"/>
                </a:tc>
              </a:tr>
              <a:tr h="586252">
                <a:tc>
                  <a:txBody>
                    <a:bodyPr/>
                    <a:lstStyle/>
                    <a:p>
                      <a:pPr algn="ctr">
                        <a:defRPr sz="1800"/>
                      </a:pPr>
                      <a:r>
                        <a:rPr sz="3000"/>
                        <a:t>0,4 - 0,6</a:t>
                      </a:r>
                    </a:p>
                  </a:txBody>
                  <a:tcPr marL="0" marR="0" marT="0" marB="0" anchor="t" anchorCtr="0" horzOverflow="overflow"/>
                </a:tc>
                <a:tc>
                  <a:txBody>
                    <a:bodyPr/>
                    <a:lstStyle/>
                    <a:p>
                      <a:pPr algn="ctr">
                        <a:defRPr sz="1800"/>
                      </a:pPr>
                      <a:r>
                        <a:rPr sz="3000"/>
                        <a:t>ERG Moutig</a:t>
                      </a:r>
                    </a:p>
                  </a:txBody>
                  <a:tcPr marL="0" marR="0" marT="0" marB="0" anchor="t" anchorCtr="0" horzOverflow="overflow"/>
                </a:tc>
              </a:tr>
              <a:tr h="577424">
                <a:tc>
                  <a:txBody>
                    <a:bodyPr/>
                    <a:lstStyle/>
                    <a:p>
                      <a:pPr algn="ctr">
                        <a:defRPr sz="1800"/>
                      </a:pPr>
                      <a:r>
                        <a:rPr sz="3000"/>
                        <a:t>0,6 - 0,8</a:t>
                      </a:r>
                    </a:p>
                  </a:txBody>
                  <a:tcPr marL="0" marR="0" marT="0" marB="0" anchor="t" anchorCtr="0" horzOverflow="overflow"/>
                </a:tc>
                <a:tc>
                  <a:txBody>
                    <a:bodyPr/>
                    <a:lstStyle/>
                    <a:p>
                      <a:pPr algn="ctr">
                        <a:defRPr sz="1800"/>
                      </a:pPr>
                      <a:r>
                        <a:rPr sz="3000"/>
                        <a:t>Moutig</a:t>
                      </a:r>
                    </a:p>
                  </a:txBody>
                  <a:tcPr marL="0" marR="0" marT="0" marB="0" anchor="t" anchorCtr="0" horzOverflow="overflow"/>
                </a:tc>
              </a:tr>
              <a:tr h="586462">
                <a:tc>
                  <a:txBody>
                    <a:bodyPr/>
                    <a:lstStyle/>
                    <a:p>
                      <a:pPr algn="ctr">
                        <a:defRPr sz="1800"/>
                      </a:pPr>
                      <a:r>
                        <a:rPr sz="3000"/>
                        <a:t>0,8 - 1,5</a:t>
                      </a:r>
                    </a:p>
                  </a:txBody>
                  <a:tcPr marL="0" marR="0" marT="0" marB="0" anchor="t" anchorCtr="0" horzOverflow="overflow"/>
                </a:tc>
                <a:tc>
                  <a:txBody>
                    <a:bodyPr/>
                    <a:lstStyle/>
                    <a:p>
                      <a:pPr algn="ctr">
                        <a:defRPr sz="1800"/>
                      </a:pPr>
                      <a:r>
                        <a:rPr sz="3000"/>
                        <a:t>BALANS</a:t>
                      </a:r>
                    </a:p>
                  </a:txBody>
                  <a:tcPr marL="0" marR="0" marT="0" marB="0" anchor="t" anchorCtr="0" horzOverflow="overflow"/>
                </a:tc>
              </a:tr>
              <a:tr h="587713">
                <a:tc>
                  <a:txBody>
                    <a:bodyPr/>
                    <a:lstStyle/>
                    <a:p>
                      <a:pPr algn="ctr">
                        <a:defRPr sz="1800"/>
                      </a:pPr>
                      <a:r>
                        <a:rPr sz="3000"/>
                        <a:t>1,5 - 2,0</a:t>
                      </a:r>
                    </a:p>
                  </a:txBody>
                  <a:tcPr marL="0" marR="0" marT="0" marB="0" anchor="t" anchorCtr="0" horzOverflow="overflow"/>
                </a:tc>
                <a:tc>
                  <a:txBody>
                    <a:bodyPr/>
                    <a:lstStyle/>
                    <a:p>
                      <a:pPr algn="ctr">
                        <a:defRPr sz="1800"/>
                      </a:pPr>
                      <a:r>
                        <a:rPr sz="3000"/>
                        <a:t>BEETJE Bitter</a:t>
                      </a:r>
                    </a:p>
                  </a:txBody>
                  <a:tcPr marL="0" marR="0" marT="0" marB="0" anchor="t" anchorCtr="0" horzOverflow="overflow"/>
                </a:tc>
              </a:tr>
              <a:tr h="588952">
                <a:tc>
                  <a:txBody>
                    <a:bodyPr/>
                    <a:lstStyle/>
                    <a:p>
                      <a:pPr algn="ctr">
                        <a:defRPr sz="1800"/>
                      </a:pPr>
                      <a:r>
                        <a:rPr sz="3000"/>
                        <a:t>2,0 - 4,0</a:t>
                      </a:r>
                    </a:p>
                  </a:txBody>
                  <a:tcPr marL="0" marR="0" marT="0" marB="0" anchor="t" anchorCtr="0" horzOverflow="overflow"/>
                </a:tc>
                <a:tc>
                  <a:txBody>
                    <a:bodyPr/>
                    <a:lstStyle/>
                    <a:p>
                      <a:pPr algn="ctr">
                        <a:defRPr sz="1800"/>
                      </a:pPr>
                      <a:r>
                        <a:rPr sz="3000"/>
                        <a:t>Bitter</a:t>
                      </a:r>
                    </a:p>
                  </a:txBody>
                  <a:tcPr marL="0" marR="0" marT="0" marB="0" anchor="t" anchorCtr="0" horzOverflow="overflow"/>
                </a:tc>
              </a:tr>
              <a:tr h="594826">
                <a:tc>
                  <a:txBody>
                    <a:bodyPr/>
                    <a:lstStyle/>
                    <a:p>
                      <a:pPr algn="ctr">
                        <a:defRPr sz="1800"/>
                      </a:pPr>
                      <a:r>
                        <a:rPr sz="3000"/>
                        <a:t>4,0 - 9,0</a:t>
                      </a:r>
                    </a:p>
                  </a:txBody>
                  <a:tcPr marL="0" marR="0" marT="0" marB="0" anchor="t" anchorCtr="0" horzOverflow="overflow"/>
                </a:tc>
                <a:tc>
                  <a:txBody>
                    <a:bodyPr/>
                    <a:lstStyle/>
                    <a:p>
                      <a:pPr algn="ctr">
                        <a:defRPr sz="1800"/>
                      </a:pPr>
                      <a:r>
                        <a:rPr sz="3000"/>
                        <a:t>ERG Bitter</a:t>
                      </a:r>
                    </a:p>
                  </a:txBody>
                  <a:tcPr marL="0" marR="0" marT="0" marB="0" anchor="t" anchorCtr="0" horzOverflow="overflow"/>
                </a:tc>
              </a:tr>
              <a:tr h="598026">
                <a:tc>
                  <a:txBody>
                    <a:bodyPr/>
                    <a:lstStyle/>
                    <a:p>
                      <a:pPr algn="ctr">
                        <a:defRPr sz="1800"/>
                      </a:pPr>
                      <a:r>
                        <a:rPr sz="3000"/>
                        <a:t>9,0 - ++</a:t>
                      </a:r>
                    </a:p>
                  </a:txBody>
                  <a:tcPr marL="0" marR="0" marT="0" marB="0" anchor="t" anchorCtr="0" horzOverflow="overflow"/>
                </a:tc>
                <a:tc>
                  <a:txBody>
                    <a:bodyPr/>
                    <a:lstStyle/>
                    <a:p>
                      <a:pPr algn="ctr">
                        <a:defRPr sz="1800"/>
                      </a:pPr>
                      <a:r>
                        <a:rPr sz="3000"/>
                        <a:t>TE Bitter</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Titel 1"/>
          <p:cNvSpPr txBox="1"/>
          <p:nvPr>
            <p:ph type="ctrTitle"/>
          </p:nvPr>
        </p:nvSpPr>
        <p:spPr>
          <a:xfrm>
            <a:off x="2372685" y="198411"/>
            <a:ext cx="6836834" cy="980433"/>
          </a:xfrm>
          <a:prstGeom prst="rect">
            <a:avLst/>
          </a:prstGeom>
        </p:spPr>
        <p:txBody>
          <a:bodyPr anchor="ctr"/>
          <a:lstStyle/>
          <a:p>
            <a:pPr defTabSz="886968">
              <a:defRPr sz="3395"/>
            </a:pPr>
            <a:r>
              <a:rPr b="1">
                <a:latin typeface="Carlito"/>
                <a:ea typeface="Carlito"/>
                <a:cs typeface="Carlito"/>
                <a:sym typeface="Carlito"/>
              </a:rPr>
              <a:t>Water aanpassing per stijl</a:t>
            </a:r>
            <a:endParaRPr b="1">
              <a:latin typeface="Carlito"/>
              <a:ea typeface="Carlito"/>
              <a:cs typeface="Carlito"/>
              <a:sym typeface="Carlito"/>
            </a:endParaRPr>
          </a:p>
          <a:p>
            <a:pPr defTabSz="886968">
              <a:defRPr sz="3395"/>
            </a:pPr>
            <a:r>
              <a:rPr b="1">
                <a:latin typeface="Carlito"/>
                <a:ea typeface="Carlito"/>
                <a:cs typeface="Carlito"/>
                <a:sym typeface="Carlito"/>
              </a:rPr>
              <a:t>(Smaak balans)</a:t>
            </a:r>
          </a:p>
        </p:txBody>
      </p:sp>
      <p:sp>
        <p:nvSpPr>
          <p:cNvPr id="144" name="Rectangle 6"/>
          <p:cNvSpPr/>
          <p:nvPr/>
        </p:nvSpPr>
        <p:spPr>
          <a:xfrm>
            <a:off x="7332213" y="2628837"/>
            <a:ext cx="4372694" cy="3855561"/>
          </a:xfrm>
          <a:prstGeom prst="rect">
            <a:avLst/>
          </a:prstGeom>
          <a:solidFill>
            <a:srgbClr val="FFFFFF"/>
          </a:solidFill>
          <a:ln w="19050">
            <a:solidFill>
              <a:srgbClr val="860908"/>
            </a:solidFill>
          </a:ln>
        </p:spPr>
        <p:txBody>
          <a:bodyPr lIns="45719" rIns="45719" anchor="ctr"/>
          <a:lstStyle/>
          <a:p>
            <a:pPr algn="ctr" defTabSz="457200">
              <a:defRPr sz="1500">
                <a:latin typeface="Rockwell"/>
                <a:ea typeface="Rockwell"/>
                <a:cs typeface="Rockwell"/>
                <a:sym typeface="Rockwell"/>
              </a:defRPr>
            </a:pPr>
          </a:p>
        </p:txBody>
      </p:sp>
      <p:pic>
        <p:nvPicPr>
          <p:cNvPr id="145" name="Picture 4" descr="Picture 4"/>
          <p:cNvPicPr>
            <a:picLocks noChangeAspect="1"/>
          </p:cNvPicPr>
          <p:nvPr/>
        </p:nvPicPr>
        <p:blipFill>
          <a:blip r:embed="rId3">
            <a:extLst/>
          </a:blip>
          <a:stretch>
            <a:fillRect/>
          </a:stretch>
        </p:blipFill>
        <p:spPr>
          <a:xfrm>
            <a:off x="7426158" y="2725628"/>
            <a:ext cx="4133851" cy="3686176"/>
          </a:xfrm>
          <a:prstGeom prst="rect">
            <a:avLst/>
          </a:prstGeom>
          <a:ln w="12700">
            <a:miter lim="400000"/>
          </a:ln>
        </p:spPr>
      </p:pic>
      <p:sp>
        <p:nvSpPr>
          <p:cNvPr id="146" name="Straight Arrow Connector 5"/>
          <p:cNvSpPr/>
          <p:nvPr/>
        </p:nvSpPr>
        <p:spPr>
          <a:xfrm flipV="1">
            <a:off x="8969102" y="4160051"/>
            <a:ext cx="1" cy="1524001"/>
          </a:xfrm>
          <a:prstGeom prst="line">
            <a:avLst/>
          </a:prstGeom>
          <a:ln w="76200">
            <a:solidFill>
              <a:srgbClr val="FF0000"/>
            </a:solidFill>
            <a:tailEnd type="triangle"/>
          </a:ln>
        </p:spPr>
        <p:txBody>
          <a:bodyPr lIns="45719" rIns="45719"/>
          <a:lstStyle/>
          <a:p>
            <a:pPr defTabSz="457200">
              <a:defRPr sz="1800">
                <a:latin typeface="Rockwell"/>
                <a:ea typeface="Rockwell"/>
                <a:cs typeface="Rockwell"/>
                <a:sym typeface="Rockwell"/>
              </a:defRPr>
            </a:pPr>
          </a:p>
        </p:txBody>
      </p:sp>
      <p:sp>
        <p:nvSpPr>
          <p:cNvPr id="147" name="Straight Arrow Connector 7"/>
          <p:cNvSpPr/>
          <p:nvPr/>
        </p:nvSpPr>
        <p:spPr>
          <a:xfrm flipV="1">
            <a:off x="9089047" y="3200496"/>
            <a:ext cx="527193" cy="529733"/>
          </a:xfrm>
          <a:prstGeom prst="line">
            <a:avLst/>
          </a:prstGeom>
          <a:ln w="76200">
            <a:solidFill>
              <a:srgbClr val="FF0000"/>
            </a:solidFill>
            <a:tailEnd type="triangle"/>
          </a:ln>
        </p:spPr>
        <p:txBody>
          <a:bodyPr lIns="45719" rIns="45719"/>
          <a:lstStyle/>
          <a:p>
            <a:pPr defTabSz="457200">
              <a:defRPr sz="1800">
                <a:latin typeface="Rockwell"/>
                <a:ea typeface="Rockwell"/>
                <a:cs typeface="Rockwell"/>
                <a:sym typeface="Rockwell"/>
              </a:defRPr>
            </a:pPr>
          </a:p>
        </p:txBody>
      </p:sp>
      <p:sp>
        <p:nvSpPr>
          <p:cNvPr id="148" name="Straight Arrow Connector 8"/>
          <p:cNvSpPr/>
          <p:nvPr/>
        </p:nvSpPr>
        <p:spPr>
          <a:xfrm>
            <a:off x="8207737" y="4857917"/>
            <a:ext cx="1524001" cy="1"/>
          </a:xfrm>
          <a:prstGeom prst="line">
            <a:avLst/>
          </a:prstGeom>
          <a:ln w="76200">
            <a:solidFill>
              <a:srgbClr val="860908"/>
            </a:solidFill>
            <a:tailEnd type="triangle"/>
          </a:ln>
        </p:spPr>
        <p:txBody>
          <a:bodyPr lIns="45719" rIns="45719"/>
          <a:lstStyle/>
          <a:p>
            <a:pPr defTabSz="457200">
              <a:defRPr sz="1800">
                <a:latin typeface="Rockwell"/>
                <a:ea typeface="Rockwell"/>
                <a:cs typeface="Rockwell"/>
                <a:sym typeface="Rockwell"/>
              </a:defRPr>
            </a:pPr>
          </a:p>
        </p:txBody>
      </p:sp>
      <p:sp>
        <p:nvSpPr>
          <p:cNvPr id="149" name="Straight Arrow Connector 11"/>
          <p:cNvSpPr/>
          <p:nvPr/>
        </p:nvSpPr>
        <p:spPr>
          <a:xfrm>
            <a:off x="8560514" y="3489138"/>
            <a:ext cx="1524001" cy="1"/>
          </a:xfrm>
          <a:prstGeom prst="line">
            <a:avLst/>
          </a:prstGeom>
          <a:ln w="76200">
            <a:solidFill>
              <a:srgbClr val="FF6600"/>
            </a:solidFill>
            <a:tailEnd type="triangle"/>
          </a:ln>
        </p:spPr>
        <p:txBody>
          <a:bodyPr lIns="45719" rIns="45719"/>
          <a:lstStyle/>
          <a:p>
            <a:pPr defTabSz="457200">
              <a:defRPr sz="1800">
                <a:latin typeface="Rockwell"/>
                <a:ea typeface="Rockwell"/>
                <a:cs typeface="Rockwell"/>
                <a:sym typeface="Rockwell"/>
              </a:defRPr>
            </a:pPr>
          </a:p>
        </p:txBody>
      </p:sp>
      <p:sp>
        <p:nvSpPr>
          <p:cNvPr id="150" name="Straight Arrow Connector 12"/>
          <p:cNvSpPr/>
          <p:nvPr/>
        </p:nvSpPr>
        <p:spPr>
          <a:xfrm>
            <a:off x="10437610" y="3734913"/>
            <a:ext cx="1" cy="1524001"/>
          </a:xfrm>
          <a:prstGeom prst="line">
            <a:avLst/>
          </a:prstGeom>
          <a:ln w="76200">
            <a:solidFill>
              <a:srgbClr val="FF6600"/>
            </a:solidFill>
            <a:tailEnd type="triangle"/>
          </a:ln>
        </p:spPr>
        <p:txBody>
          <a:bodyPr lIns="45719" rIns="45719"/>
          <a:lstStyle/>
          <a:p>
            <a:pPr defTabSz="457200">
              <a:defRPr sz="1800">
                <a:latin typeface="Rockwell"/>
                <a:ea typeface="Rockwell"/>
                <a:cs typeface="Rockwell"/>
                <a:sym typeface="Rockwell"/>
              </a:defRPr>
            </a:pPr>
          </a:p>
        </p:txBody>
      </p:sp>
      <p:sp>
        <p:nvSpPr>
          <p:cNvPr id="151" name="Straight Arrow Connector 9"/>
          <p:cNvSpPr/>
          <p:nvPr/>
        </p:nvSpPr>
        <p:spPr>
          <a:xfrm flipV="1">
            <a:off x="10206568" y="4237661"/>
            <a:ext cx="489093" cy="491633"/>
          </a:xfrm>
          <a:prstGeom prst="line">
            <a:avLst/>
          </a:prstGeom>
          <a:ln w="76200">
            <a:solidFill>
              <a:srgbClr val="860908"/>
            </a:solidFill>
            <a:tailEnd type="triangle"/>
          </a:ln>
        </p:spPr>
        <p:txBody>
          <a:bodyPr lIns="45719" rIns="45719"/>
          <a:lstStyle/>
          <a:p>
            <a:pPr defTabSz="457200">
              <a:defRPr sz="1800">
                <a:latin typeface="Rockwell"/>
                <a:ea typeface="Rockwell"/>
                <a:cs typeface="Rockwell"/>
                <a:sym typeface="Rockwell"/>
              </a:defRPr>
            </a:pPr>
          </a:p>
        </p:txBody>
      </p:sp>
      <p:sp>
        <p:nvSpPr>
          <p:cNvPr id="152" name="Stap 1: bepaal je bierkleur (bruine pijl) =&gt; RA waarde…"/>
          <p:cNvSpPr txBox="1"/>
          <p:nvPr/>
        </p:nvSpPr>
        <p:spPr>
          <a:xfrm>
            <a:off x="312032" y="1319560"/>
            <a:ext cx="8538146" cy="15961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500"/>
            </a:pPr>
            <a:r>
              <a:t>Stap 1: bepaal je bierkleur (bruine pijl) =&gt; RA waarde</a:t>
            </a:r>
          </a:p>
          <a:p>
            <a:pPr>
              <a:defRPr sz="2500"/>
            </a:pPr>
            <a:r>
              <a:t>Stap 2: bepaal je structuur (rode pijl) =&gt; Hoeveelheid Calcium </a:t>
            </a:r>
          </a:p>
          <a:p>
            <a:pPr>
              <a:defRPr sz="2500"/>
            </a:pPr>
            <a:r>
              <a:t>Stap 3: bepaal je smaakbalans (oranje pijl) =&gt; SO4</a:t>
            </a:r>
            <a:r>
              <a:rPr sz="1800"/>
              <a:t>-2</a:t>
            </a:r>
            <a:r>
              <a:t> : Cl balans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Structuur/Mondgevoel"/>
          <p:cNvSpPr txBox="1"/>
          <p:nvPr/>
        </p:nvSpPr>
        <p:spPr>
          <a:xfrm>
            <a:off x="3622744" y="346352"/>
            <a:ext cx="4946512" cy="6016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4000"/>
            </a:lvl1pPr>
          </a:lstStyle>
          <a:p>
            <a:pPr/>
            <a:r>
              <a:t>Structuur/Mondgevoel</a:t>
            </a:r>
          </a:p>
        </p:txBody>
      </p:sp>
      <p:sp>
        <p:nvSpPr>
          <p:cNvPr id="155" name="TDS : Total Dissolved Solids…"/>
          <p:cNvSpPr txBox="1"/>
          <p:nvPr/>
        </p:nvSpPr>
        <p:spPr>
          <a:xfrm>
            <a:off x="1197355" y="1614521"/>
            <a:ext cx="8158596" cy="35646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500"/>
            </a:pPr>
            <a:r>
              <a:t>TDS : Total Dissolved Solids</a:t>
            </a:r>
          </a:p>
          <a:p>
            <a:pPr>
              <a:defRPr sz="2500"/>
            </a:pPr>
          </a:p>
          <a:p>
            <a:pPr lvl="2" marL="1062789" indent="-300789">
              <a:buSzPct val="100000"/>
              <a:buChar char="-"/>
              <a:defRPr sz="2500"/>
            </a:pPr>
            <a:r>
              <a:t>Dit is de SOM van ALLE mineralen die zijn toegevoegd!</a:t>
            </a:r>
          </a:p>
          <a:p>
            <a:pPr lvl="2" marL="1062789" indent="-300789">
              <a:buSzPct val="100000"/>
              <a:buChar char="-"/>
              <a:defRPr sz="2500"/>
            </a:pPr>
            <a:r>
              <a:t>Deze SOM moet tussen de 100 - 800 ppm zitten</a:t>
            </a:r>
          </a:p>
          <a:p>
            <a:pPr lvl="2" marL="1062789" indent="-300789">
              <a:buSzPct val="100000"/>
              <a:buChar char="-"/>
              <a:defRPr sz="2500"/>
            </a:pPr>
            <a:r>
              <a:t>&lt;100 ppm: waterige smaak</a:t>
            </a:r>
          </a:p>
          <a:p>
            <a:pPr lvl="2" marL="1062789" indent="-300789">
              <a:buSzPct val="100000"/>
              <a:buChar char="-"/>
              <a:defRPr sz="2500"/>
            </a:pPr>
            <a:r>
              <a:t>&gt;800 ppm: mineralen smaak</a:t>
            </a:r>
          </a:p>
          <a:p>
            <a:pPr>
              <a:defRPr sz="2500"/>
            </a:pPr>
          </a:p>
          <a:p>
            <a:pPr>
              <a:defRPr sz="2500"/>
            </a:pPr>
            <a:r>
              <a:t>Ca + Mg + HCO3 + SO4</a:t>
            </a:r>
            <a:r>
              <a:rPr sz="1800"/>
              <a:t>-2 </a:t>
            </a:r>
            <a:r>
              <a:t>+ Cl + Na = TDS (100 - 800 ppm)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Samenvatting I"/>
          <p:cNvSpPr txBox="1"/>
          <p:nvPr/>
        </p:nvSpPr>
        <p:spPr>
          <a:xfrm>
            <a:off x="4082034" y="170566"/>
            <a:ext cx="4027932" cy="7386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Samenvatting I</a:t>
            </a:r>
          </a:p>
        </p:txBody>
      </p:sp>
      <p:sp>
        <p:nvSpPr>
          <p:cNvPr id="158" name="Betere Mash = Beter Wort =  Beter Bier"/>
          <p:cNvSpPr txBox="1"/>
          <p:nvPr/>
        </p:nvSpPr>
        <p:spPr>
          <a:xfrm>
            <a:off x="3529742" y="1539184"/>
            <a:ext cx="5132516" cy="4150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500"/>
            </a:lvl1pPr>
          </a:lstStyle>
          <a:p>
            <a:pPr/>
            <a:r>
              <a:t>Betere Mash = Beter Wort =  Beter Bier</a:t>
            </a:r>
          </a:p>
        </p:txBody>
      </p:sp>
      <p:sp>
        <p:nvSpPr>
          <p:cNvPr id="159" name="1- Mash efficiency: pH sturing…"/>
          <p:cNvSpPr txBox="1"/>
          <p:nvPr/>
        </p:nvSpPr>
        <p:spPr>
          <a:xfrm>
            <a:off x="3516611" y="2257716"/>
            <a:ext cx="6116487" cy="12024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1- Mash efficiency: pH sturing</a:t>
            </a:r>
          </a:p>
          <a:p>
            <a:pPr>
              <a:defRPr sz="2500"/>
            </a:pPr>
            <a:r>
              <a:t>2- Smaak balans: Verhouding Sulfaat - Chloride</a:t>
            </a:r>
          </a:p>
          <a:p>
            <a:pPr>
              <a:defRPr sz="2500"/>
            </a:pPr>
            <a:r>
              <a:t>3- Structuur balans: TDS</a:t>
            </a:r>
          </a:p>
        </p:txBody>
      </p:sp>
      <p:sp>
        <p:nvSpPr>
          <p:cNvPr id="160" name="Mash pH is belangrijk:…"/>
          <p:cNvSpPr txBox="1"/>
          <p:nvPr/>
        </p:nvSpPr>
        <p:spPr>
          <a:xfrm>
            <a:off x="4620760" y="3901765"/>
            <a:ext cx="2950479" cy="15961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Mash pH is belangrijk:</a:t>
            </a:r>
          </a:p>
          <a:p>
            <a:pPr marL="300789" indent="-300789">
              <a:buSzPct val="100000"/>
              <a:buChar char="-"/>
              <a:defRPr sz="2500"/>
            </a:pPr>
            <a:r>
              <a:t>5,2 - 5,4 Blond</a:t>
            </a:r>
          </a:p>
          <a:p>
            <a:pPr marL="300789" indent="-300789">
              <a:buSzPct val="100000"/>
              <a:buChar char="-"/>
              <a:defRPr sz="2500"/>
            </a:pPr>
            <a:r>
              <a:t>5,3 - 5,5 Amber</a:t>
            </a:r>
          </a:p>
          <a:p>
            <a:pPr marL="300789" indent="-300789">
              <a:buSzPct val="100000"/>
              <a:buChar char="-"/>
              <a:defRPr sz="2500"/>
            </a:pPr>
            <a:r>
              <a:t>5,4 - 5,6 Donker</a:t>
            </a:r>
          </a:p>
        </p:txBody>
      </p:sp>
      <p:sp>
        <p:nvSpPr>
          <p:cNvPr id="161" name="Mash-pH is belangrijk, Bier-pH is belangrijk en Water-pH is NIET belangrijk"/>
          <p:cNvSpPr txBox="1"/>
          <p:nvPr/>
        </p:nvSpPr>
        <p:spPr>
          <a:xfrm>
            <a:off x="1729743" y="5770599"/>
            <a:ext cx="9609142" cy="4150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500"/>
            </a:lvl1pPr>
          </a:lstStyle>
          <a:p>
            <a:pPr/>
            <a:r>
              <a:t>Mash-pH is belangrijk, Bier-pH is belangrijk en Water-pH is NIET belangrijk</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Samenvatting II"/>
          <p:cNvSpPr txBox="1"/>
          <p:nvPr/>
        </p:nvSpPr>
        <p:spPr>
          <a:xfrm>
            <a:off x="3997388" y="170566"/>
            <a:ext cx="4197224" cy="7386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lvl1pPr>
          </a:lstStyle>
          <a:p>
            <a:pPr/>
            <a:r>
              <a:t>Samenvatting II</a:t>
            </a:r>
          </a:p>
        </p:txBody>
      </p:sp>
      <p:sp>
        <p:nvSpPr>
          <p:cNvPr id="164" name="Checklist:…"/>
          <p:cNvSpPr txBox="1"/>
          <p:nvPr/>
        </p:nvSpPr>
        <p:spPr>
          <a:xfrm>
            <a:off x="2007025" y="1350842"/>
            <a:ext cx="8107225" cy="59268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Checklist:</a:t>
            </a:r>
          </a:p>
          <a:p>
            <a:pPr>
              <a:defRPr sz="2500"/>
            </a:pPr>
          </a:p>
          <a:p>
            <a:pPr>
              <a:defRPr sz="2500"/>
            </a:pPr>
            <a:r>
              <a:t>1- Waar werk je mee?</a:t>
            </a:r>
          </a:p>
          <a:p>
            <a:pPr lvl="2" marL="1012657" indent="-250657">
              <a:buSzPct val="100000"/>
              <a:buChar char="-"/>
              <a:defRPr sz="2500"/>
            </a:pPr>
            <a:r>
              <a:t>heb je je basis waterprofiel van je watermaatschappij?</a:t>
            </a:r>
          </a:p>
          <a:p>
            <a:pPr lvl="2" marL="1012657" indent="-250657">
              <a:buSzPct val="100000"/>
              <a:buChar char="-"/>
              <a:defRPr sz="2500"/>
            </a:pPr>
            <a:r>
              <a:t>Zet je mogelijk een ontharder in?</a:t>
            </a:r>
          </a:p>
          <a:p>
            <a:pPr lvl="2" marL="1012657" indent="-250657">
              <a:buSzPct val="100000"/>
              <a:buChar char="-"/>
              <a:defRPr sz="2500"/>
            </a:pPr>
            <a:r>
              <a:t>Analyseer en verwerk de data in je brouw-programma</a:t>
            </a:r>
          </a:p>
          <a:p>
            <a:pPr>
              <a:defRPr sz="2500"/>
            </a:pPr>
          </a:p>
          <a:p>
            <a:pPr>
              <a:defRPr sz="2500"/>
            </a:pPr>
            <a:r>
              <a:t>2- Bepaal wat je wilt bereiken.</a:t>
            </a:r>
          </a:p>
          <a:p>
            <a:pPr lvl="2" marL="1012657" indent="-250657">
              <a:buSzPct val="100000"/>
              <a:buChar char="-"/>
              <a:defRPr sz="2500"/>
            </a:pPr>
            <a:r>
              <a:t>Kleur: Licht - Amber - Donker (RA -100 tot +100)</a:t>
            </a:r>
          </a:p>
          <a:p>
            <a:pPr lvl="2" marL="1012657" indent="-250657">
              <a:buSzPct val="100000"/>
              <a:buChar char="-"/>
              <a:defRPr sz="2500"/>
            </a:pPr>
            <a:r>
              <a:t>Smaak: Hoppig - In Balans - Moutig (ratio 0,5-5,0 : 1)</a:t>
            </a:r>
          </a:p>
          <a:p>
            <a:pPr lvl="2" marL="1012657" indent="-250657">
              <a:buSzPct val="100000"/>
              <a:buChar char="-"/>
              <a:defRPr sz="2500"/>
            </a:pPr>
            <a:r>
              <a:t>Structuur: Zacht - Vol (Calcium 50 - 150 ppm)</a:t>
            </a:r>
          </a:p>
          <a:p>
            <a:pPr lvl="2" marL="1012657" indent="-250657">
              <a:buSzPct val="100000"/>
              <a:buChar char="-"/>
              <a:defRPr sz="2500"/>
            </a:pPr>
          </a:p>
          <a:p>
            <a:pPr lvl="1" indent="228600">
              <a:defRPr sz="2500"/>
            </a:pPr>
          </a:p>
          <a:p>
            <a:pPr>
              <a:defRPr sz="2500"/>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6" name="brouwtest 5.png" descr="brouwtest 5.png"/>
          <p:cNvPicPr>
            <a:picLocks noChangeAspect="1"/>
          </p:cNvPicPr>
          <p:nvPr/>
        </p:nvPicPr>
        <p:blipFill>
          <a:blip r:embed="rId3">
            <a:extLst/>
          </a:blip>
          <a:stretch>
            <a:fillRect/>
          </a:stretch>
        </p:blipFill>
        <p:spPr>
          <a:xfrm>
            <a:off x="1559538" y="516703"/>
            <a:ext cx="9072924" cy="582459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6" name="- Mijn naam is Andre Honders…"/>
          <p:cNvSpPr txBox="1"/>
          <p:nvPr/>
        </p:nvSpPr>
        <p:spPr>
          <a:xfrm>
            <a:off x="6567871" y="693655"/>
            <a:ext cx="4634408" cy="12024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 Mijn naam is Andre Honders</a:t>
            </a:r>
          </a:p>
          <a:p>
            <a:pPr>
              <a:defRPr sz="2500"/>
            </a:pPr>
            <a:r>
              <a:t>- Brouw sinds 2015.</a:t>
            </a:r>
          </a:p>
          <a:p>
            <a:pPr>
              <a:defRPr sz="2500"/>
            </a:pPr>
            <a:r>
              <a:t>- Elektrisch (electronisch, software)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8" name="brouwtest 4.png" descr="brouwtest 4.png"/>
          <p:cNvPicPr>
            <a:picLocks noChangeAspect="1"/>
          </p:cNvPicPr>
          <p:nvPr/>
        </p:nvPicPr>
        <p:blipFill>
          <a:blip r:embed="rId3">
            <a:extLst/>
          </a:blip>
          <a:stretch>
            <a:fillRect/>
          </a:stretch>
        </p:blipFill>
        <p:spPr>
          <a:xfrm>
            <a:off x="95517" y="1467766"/>
            <a:ext cx="5863778" cy="3755508"/>
          </a:xfrm>
          <a:prstGeom prst="rect">
            <a:avLst/>
          </a:prstGeom>
          <a:ln w="12700">
            <a:miter lim="400000"/>
          </a:ln>
        </p:spPr>
      </p:pic>
      <p:pic>
        <p:nvPicPr>
          <p:cNvPr id="169" name="brouwtest 2.png" descr="brouwtest 2.png"/>
          <p:cNvPicPr>
            <a:picLocks noChangeAspect="1"/>
          </p:cNvPicPr>
          <p:nvPr/>
        </p:nvPicPr>
        <p:blipFill>
          <a:blip r:embed="rId4">
            <a:extLst/>
          </a:blip>
          <a:stretch>
            <a:fillRect/>
          </a:stretch>
        </p:blipFill>
        <p:spPr>
          <a:xfrm>
            <a:off x="6120252" y="1461184"/>
            <a:ext cx="5965164" cy="376867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1" name="brouwtest 3.png" descr="brouwtest 3.png"/>
          <p:cNvPicPr>
            <a:picLocks noChangeAspect="1"/>
          </p:cNvPicPr>
          <p:nvPr/>
        </p:nvPicPr>
        <p:blipFill>
          <a:blip r:embed="rId3">
            <a:extLst/>
          </a:blip>
          <a:stretch>
            <a:fillRect/>
          </a:stretch>
        </p:blipFill>
        <p:spPr>
          <a:xfrm>
            <a:off x="80952" y="1501457"/>
            <a:ext cx="6038863" cy="3927956"/>
          </a:xfrm>
          <a:prstGeom prst="rect">
            <a:avLst/>
          </a:prstGeom>
          <a:ln w="12700">
            <a:miter lim="400000"/>
          </a:ln>
        </p:spPr>
      </p:pic>
      <p:pic>
        <p:nvPicPr>
          <p:cNvPr id="172" name="brouwtest 1.png" descr="brouwtest 1.png"/>
          <p:cNvPicPr>
            <a:picLocks noChangeAspect="1"/>
          </p:cNvPicPr>
          <p:nvPr/>
        </p:nvPicPr>
        <p:blipFill>
          <a:blip r:embed="rId4">
            <a:extLst/>
          </a:blip>
          <a:stretch>
            <a:fillRect/>
          </a:stretch>
        </p:blipFill>
        <p:spPr>
          <a:xfrm>
            <a:off x="6247962" y="1501457"/>
            <a:ext cx="5817594" cy="392795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Vragen?!……Ongetwijfeld"/>
          <p:cNvSpPr txBox="1"/>
          <p:nvPr/>
        </p:nvSpPr>
        <p:spPr>
          <a:xfrm>
            <a:off x="2628753" y="1438735"/>
            <a:ext cx="6580335" cy="73869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Vragen?!……Ongetwijfeld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De Dogma van Maagdelijk Water…"/>
          <p:cNvSpPr txBox="1"/>
          <p:nvPr/>
        </p:nvSpPr>
        <p:spPr>
          <a:xfrm>
            <a:off x="736523" y="420498"/>
            <a:ext cx="10718954" cy="41107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500"/>
            </a:pPr>
            <a:r>
              <a:t>De Dogma van Maagdelijk Water</a:t>
            </a:r>
          </a:p>
          <a:p>
            <a:pPr>
              <a:defRPr sz="2500"/>
            </a:pPr>
          </a:p>
          <a:p>
            <a:pPr>
              <a:defRPr sz="2500"/>
            </a:pPr>
            <a:r>
              <a:t>-       Brouwers brouwen nooit met water zoals het uit de kraan komt</a:t>
            </a:r>
          </a:p>
          <a:p>
            <a:pPr marL="601578" indent="-601578">
              <a:buSzPct val="100000"/>
              <a:buChar char="-"/>
              <a:defRPr sz="2500"/>
            </a:pPr>
            <a:r>
              <a:t>Klassieke bierstijlen zijn ooit wel gestart met lokale ingrediënten en lokaal water, maar het brouwen is zich blijven ontwikkelen door de tijd heen</a:t>
            </a:r>
          </a:p>
          <a:p>
            <a:pPr marL="601578" indent="-601578">
              <a:buSzPct val="100000"/>
              <a:buChar char="-"/>
              <a:defRPr sz="2500"/>
            </a:pPr>
            <a:r>
              <a:t>Water wordt al honderden jaren aangepast:</a:t>
            </a:r>
          </a:p>
          <a:p>
            <a:pPr lvl="3" marL="1644315" indent="-501315">
              <a:buSzPct val="100000"/>
              <a:buChar char="-"/>
              <a:defRPr sz="2500"/>
            </a:pPr>
            <a:r>
              <a:t>het brouwwater voorkoken waardoor het zachter werd</a:t>
            </a:r>
          </a:p>
          <a:p>
            <a:pPr lvl="3" marL="1644315" indent="-501315">
              <a:buSzPct val="100000"/>
              <a:buChar char="-"/>
              <a:defRPr sz="2500"/>
            </a:pPr>
            <a:r>
              <a:t>Zuurmouten, zouten, melkzuur</a:t>
            </a:r>
          </a:p>
          <a:p>
            <a:pPr lvl="3" marL="1644315" indent="-501315">
              <a:buSzPct val="100000"/>
              <a:buChar char="-"/>
              <a:defRPr sz="2500"/>
            </a:pPr>
            <a:r>
              <a:t>En zelfs het waterprofiel aanpassen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0" name="Waarom deze deepdive over…"/>
          <p:cNvSpPr txBox="1"/>
          <p:nvPr/>
        </p:nvSpPr>
        <p:spPr>
          <a:xfrm>
            <a:off x="3364558" y="546059"/>
            <a:ext cx="5462884" cy="10855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500"/>
            </a:pPr>
            <a:r>
              <a:t>Waarom deze deepdive over </a:t>
            </a:r>
          </a:p>
          <a:p>
            <a:pPr algn="ctr">
              <a:defRPr b="1" sz="3500"/>
            </a:pPr>
            <a:r>
              <a:t>water in het brouwproces</a:t>
            </a:r>
          </a:p>
        </p:txBody>
      </p:sp>
      <p:sp>
        <p:nvSpPr>
          <p:cNvPr id="101" name="Een waterprofiel kan een mooi bier nog beter maken. Als peper&amp;zout in je eten…"/>
          <p:cNvSpPr txBox="1"/>
          <p:nvPr/>
        </p:nvSpPr>
        <p:spPr>
          <a:xfrm>
            <a:off x="403771" y="1902249"/>
            <a:ext cx="5678840" cy="35646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01578" indent="-601578">
              <a:buSzPct val="100000"/>
              <a:buChar char="-"/>
              <a:defRPr sz="2500"/>
            </a:pPr>
            <a:r>
              <a:t>Een waterprofiel kan een mooi bier nog beter maken. Als peper&amp;zout in je eten</a:t>
            </a:r>
          </a:p>
          <a:p>
            <a:pPr marL="601578" indent="-601578">
              <a:buSzPct val="100000"/>
              <a:buChar char="-"/>
              <a:defRPr sz="2500"/>
            </a:pPr>
            <a:r>
              <a:t>Handvatten tot een nog beter brouwproces (water=90% van je bier)</a:t>
            </a:r>
          </a:p>
          <a:p>
            <a:pPr marL="601578" indent="-601578">
              <a:buSzPct val="100000"/>
              <a:buChar char="-"/>
              <a:defRPr sz="2500"/>
            </a:pPr>
            <a:r>
              <a:t>Betere Mash = Beter Wort = Beter Bier</a:t>
            </a:r>
          </a:p>
          <a:p>
            <a:pPr marL="601578" indent="-601578">
              <a:buSzPct val="100000"/>
              <a:buChar char="-"/>
              <a:defRPr sz="2500"/>
            </a:pPr>
            <a:r>
              <a:t>Verbeteren smaakbalans en mondgevoel/structuur</a:t>
            </a:r>
          </a:p>
        </p:txBody>
      </p:sp>
      <p:sp>
        <p:nvSpPr>
          <p:cNvPr id="102" name="Wat passen we aan?…"/>
          <p:cNvSpPr txBox="1"/>
          <p:nvPr/>
        </p:nvSpPr>
        <p:spPr>
          <a:xfrm>
            <a:off x="7271973" y="1952885"/>
            <a:ext cx="4515482" cy="23835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t>Wat passen we aan?</a:t>
            </a:r>
          </a:p>
          <a:p>
            <a:pPr lvl="2" marL="1263315" indent="-501315">
              <a:buSzPct val="100000"/>
              <a:buChar char="-"/>
              <a:defRPr sz="2500"/>
            </a:pPr>
            <a:r>
              <a:t>mineralen samenstelling</a:t>
            </a:r>
          </a:p>
          <a:p>
            <a:pPr>
              <a:defRPr sz="2500"/>
            </a:pPr>
            <a:r>
              <a:t>Hoe passen we aan?</a:t>
            </a:r>
          </a:p>
          <a:p>
            <a:pPr lvl="2" marL="1263315" indent="-501315">
              <a:buSzPct val="100000"/>
              <a:buChar char="-"/>
              <a:defRPr sz="2500"/>
            </a:pPr>
            <a:r>
              <a:t>zout toevoeging</a:t>
            </a:r>
          </a:p>
          <a:p>
            <a:pPr lvl="2" marL="1263315" indent="-501315">
              <a:buSzPct val="100000"/>
              <a:buChar char="-"/>
              <a:defRPr sz="2500"/>
            </a:pPr>
            <a:r>
              <a:t>Zuur toevoeging</a:t>
            </a:r>
          </a:p>
          <a:p>
            <a:pPr lvl="2" marL="1263315" indent="-501315">
              <a:buSzPct val="100000"/>
              <a:buChar char="-"/>
              <a:defRPr sz="2500"/>
            </a:pPr>
            <a:r>
              <a:t>ionen neutraliseren</a:t>
            </a:r>
          </a:p>
        </p:txBody>
      </p:sp>
      <p:sp>
        <p:nvSpPr>
          <p:cNvPr id="103" name="***Maar bovenal….je gist-cultuur is nog steeds het meest bepalende***"/>
          <p:cNvSpPr txBox="1"/>
          <p:nvPr/>
        </p:nvSpPr>
        <p:spPr>
          <a:xfrm>
            <a:off x="1251044" y="6122171"/>
            <a:ext cx="9689912" cy="4150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500"/>
            </a:pPr>
            <a:r>
              <a:rPr b="1"/>
              <a:t>***Maar bovenal….je gist-cultuur is nog steeds het meest bepalende***</a:t>
            </a: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Pilsen: Het water heeft een enorm lage hardheid en alkaliniteit. Waardoor een zachte hop- en mout beleving.…"/>
          <p:cNvSpPr txBox="1"/>
          <p:nvPr/>
        </p:nvSpPr>
        <p:spPr>
          <a:xfrm>
            <a:off x="845738" y="1625661"/>
            <a:ext cx="9545007" cy="35646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500"/>
            </a:pPr>
          </a:p>
          <a:p>
            <a:pPr lvl="1" marL="882315" indent="-501315">
              <a:buSzPct val="100000"/>
              <a:buChar char="-"/>
              <a:defRPr sz="2500"/>
            </a:pPr>
            <a:r>
              <a:rPr b="1"/>
              <a:t>Pilsen:</a:t>
            </a:r>
            <a:r>
              <a:t> Het water heeft een enorm lage hardheid en alkaliniteit. Waardoor een zachte hop- en mout beleving.</a:t>
            </a:r>
          </a:p>
          <a:p>
            <a:pPr lvl="1" marL="882315" indent="-501315">
              <a:buSzPct val="100000"/>
              <a:buChar char="-"/>
              <a:defRPr sz="2500"/>
            </a:pPr>
            <a:r>
              <a:rPr b="1"/>
              <a:t>Dublin:</a:t>
            </a:r>
            <a:r>
              <a:t> Beroemd voor z’n Dry Stout. Heeft het hoogste Bicarbonaat gehalte (HCO3) van alle Britse eilanden.</a:t>
            </a:r>
          </a:p>
          <a:p>
            <a:pPr lvl="1" marL="882315" indent="-501315">
              <a:buSzPct val="100000"/>
              <a:buChar char="-"/>
              <a:defRPr b="1" sz="2500"/>
            </a:pPr>
            <a:r>
              <a:t>Burton-on-Trent: </a:t>
            </a:r>
            <a:r>
              <a:rPr b="0"/>
              <a:t>Bekent om haar IPA’s. Calcium en Sulfaten zijn opmerkelijk hoog. Maar de RA is bijna gelijk aan Pilsen.          (Goed voor blond bier). Het hoge sulfaat geeft een hoge hopbitter afgifte en droger bier.</a:t>
            </a:r>
          </a:p>
        </p:txBody>
      </p:sp>
      <p:sp>
        <p:nvSpPr>
          <p:cNvPr id="106" name="Stijlvoorbeelden"/>
          <p:cNvSpPr txBox="1"/>
          <p:nvPr/>
        </p:nvSpPr>
        <p:spPr>
          <a:xfrm>
            <a:off x="4913343" y="559806"/>
            <a:ext cx="3138374" cy="5394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500"/>
            </a:lvl1pPr>
          </a:lstStyle>
          <a:p>
            <a:pPr/>
            <a:r>
              <a:t>Stijlvoorbeelden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8" name="CRAFT - DCBC2021 - Sessie Koen Overeem" descr="CRAFT - DCBC2021 - Sessie Koen Overeem"/>
          <p:cNvPicPr>
            <a:picLocks noChangeAspect="0"/>
          </p:cNvPicPr>
          <p:nvPr>
            <a:videoFile xmlns:mc="http://schemas.openxmlformats.org/markup-compatibility/2006" xmlns:aiw="http://developer.apple.com/namespaces/iwork" r:link="rId3" mc:Ignorable="aiw" aiw:title="CRAFT - DCBC2021 - Sessie Koen Overeem" aiw:author="CRAFT Brouwers"/>
          </p:nvPr>
        </p:nvPicPr>
        <p:blipFill>
          <a:blip r:embed="rId4">
            <a:extLst/>
          </a:blip>
          <a:stretch>
            <a:fillRect/>
          </a:stretch>
        </p:blipFill>
        <p:spPr>
          <a:xfrm>
            <a:off x="619533" y="651151"/>
            <a:ext cx="10952934" cy="6161026"/>
          </a:xfrm>
          <a:prstGeom prst="rect">
            <a:avLst/>
          </a:prstGeom>
        </p:spPr>
      </p:pic>
      <p:sp>
        <p:nvSpPr>
          <p:cNvPr id="109" name="Brouwwater Koen Overeem RockCity brewery:   https://youtube.com/watch?v=XPSl_OYCTjg"/>
          <p:cNvSpPr/>
          <p:nvPr/>
        </p:nvSpPr>
        <p:spPr>
          <a:xfrm>
            <a:off x="619533" y="206304"/>
            <a:ext cx="10952934" cy="343248"/>
          </a:xfrm>
          <a:prstGeom prst="roundRect">
            <a:avLst>
              <a:gd name="adj" fmla="val 0"/>
            </a:avLst>
          </a:prstGeom>
          <a:solidFill>
            <a:srgbClr val="000000">
              <a:alpha val="0"/>
            </a:srgbClr>
          </a:solidFill>
          <a:ln w="12700">
            <a:miter lim="400000"/>
          </a:ln>
          <a:extLst>
            <a:ext uri="{C572A759-6A51-4108-AA02-DFA0A04FC94B}">
              <ma14:wrappingTextBoxFlag xmlns:ma14="http://schemas.microsoft.com/office/mac/drawingml/2011/main" val="1"/>
            </a:ext>
          </a:extLst>
        </p:spPr>
        <p:txBody>
          <a:bodyPr lIns="50800" tIns="50800" rIns="50800" bIns="50800"/>
          <a:lstStyle/>
          <a:p>
            <a:pPr algn="ctr">
              <a:defRPr sz="1800"/>
            </a:pPr>
            <a:r>
              <a:t>Brouwwater Koen Overeem RockCity brewery:   </a:t>
            </a:r>
            <a:r>
              <a:rPr u="sng">
                <a:solidFill>
                  <a:srgbClr val="0563C1"/>
                </a:solidFill>
                <a:uFill>
                  <a:solidFill>
                    <a:srgbClr val="0563C1"/>
                  </a:solidFill>
                </a:uFill>
                <a:hlinkClick r:id="rId5" invalidUrl="" action="" tgtFrame="" tooltip="" history="1" highlightClick="0" endSnd="0"/>
              </a:rPr>
              <a:t>https://youtube.com/watch?v=XPSl_OYCTjg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0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08"/>
                </p:tgtEl>
              </p:cMediaNode>
            </p:video>
            <p:seq concurrent="1" prevAc="none" nextAc="seek">
              <p:cTn id="8" evtFilter="cancelBubble" nodeType="interactiveSeq" restart="whenNotActive" fill="hold">
                <p:stCondLst>
                  <p:cond delay="0" evt="onClick">
                    <p:tgtEl>
                      <p:spTgt spid="10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08"/>
                                        </p:tgtEl>
                                      </p:cBhvr>
                                    </p:cmd>
                                  </p:childTnLst>
                                </p:cTn>
                              </p:par>
                            </p:childTnLst>
                          </p:cTn>
                        </p:par>
                      </p:childTnLst>
                    </p:cTn>
                  </p:par>
                </p:childTnLst>
              </p:cTn>
              <p:nextCondLst>
                <p:cond delay="0" evt="onClick">
                  <p:tgtEl>
                    <p:spTgt spid="10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Termen en Mineralen I…"/>
          <p:cNvSpPr txBox="1"/>
          <p:nvPr/>
        </p:nvSpPr>
        <p:spPr>
          <a:xfrm>
            <a:off x="1260743" y="256016"/>
            <a:ext cx="9670514" cy="63459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500"/>
            </a:pPr>
            <a:r>
              <a:t>Termen en Mineralen I</a:t>
            </a:r>
          </a:p>
          <a:p>
            <a:pPr algn="ctr">
              <a:defRPr b="1" sz="1000"/>
            </a:pPr>
          </a:p>
          <a:p>
            <a:pPr>
              <a:defRPr sz="2500"/>
            </a:pPr>
            <a:r>
              <a:t>1- Hardheid:    o.a. door de aanwezigheid van Calcium en Magnesium</a:t>
            </a:r>
          </a:p>
          <a:p>
            <a:pPr>
              <a:defRPr sz="2500"/>
            </a:pPr>
            <a:r>
              <a:t>                          (Verlagen de pH waarde)</a:t>
            </a:r>
          </a:p>
          <a:p>
            <a:pPr>
              <a:defRPr sz="1000"/>
            </a:pPr>
          </a:p>
          <a:p>
            <a:pPr>
              <a:defRPr sz="2500"/>
            </a:pPr>
            <a:r>
              <a:t>2- Alkaliniteit: Het vermogen vd vloeistof om zuren te neutraliseren.           </a:t>
            </a:r>
          </a:p>
          <a:p>
            <a:pPr>
              <a:defRPr sz="2500"/>
            </a:pPr>
            <a:r>
              <a:t>                          Daar waar zuren aan de 0-7pH zijde zitten vd pH schaal, kan                  </a:t>
            </a:r>
          </a:p>
          <a:p>
            <a:pPr>
              <a:defRPr sz="2500"/>
            </a:pPr>
            <a:r>
              <a:t>                          alkalisch het richting de 7-14pH zijde brengen.</a:t>
            </a:r>
          </a:p>
          <a:p>
            <a:pPr>
              <a:defRPr sz="1000"/>
            </a:pPr>
          </a:p>
          <a:p>
            <a:pPr>
              <a:defRPr sz="2500"/>
            </a:pPr>
            <a:r>
              <a:t>3- RA of Rest-Alkaliniteit: Ca en Mg neutraliseren de alkaliniteit-ionen. </a:t>
            </a:r>
          </a:p>
          <a:p>
            <a:pPr>
              <a:defRPr sz="2500"/>
            </a:pPr>
            <a:r>
              <a:t>                         Wat er als restant overblijft en wat dus een pH waarde </a:t>
            </a:r>
          </a:p>
          <a:p>
            <a:pPr>
              <a:defRPr sz="2500"/>
            </a:pPr>
            <a:r>
              <a:t>                         bepaald, is RA. Calcium + Magnesium + Alkaliniteit = RA </a:t>
            </a:r>
          </a:p>
          <a:p>
            <a:pPr>
              <a:defRPr sz="2500"/>
            </a:pPr>
            <a:r>
              <a:t>                         (RestAlkaliniteit) -100 - +100</a:t>
            </a:r>
          </a:p>
          <a:p>
            <a:pPr>
              <a:defRPr sz="1000"/>
            </a:pPr>
          </a:p>
          <a:p>
            <a:pPr>
              <a:defRPr sz="2500"/>
            </a:pPr>
            <a:r>
              <a:t>4- Sulfaat/Chloride Ratio: de verhouding SO4</a:t>
            </a:r>
            <a:r>
              <a:rPr sz="2000"/>
              <a:t>-2</a:t>
            </a:r>
            <a:r>
              <a:t> en Cl. </a:t>
            </a:r>
          </a:p>
          <a:p>
            <a:pPr lvl="6" marL="2787315" indent="-501315">
              <a:buSzPct val="100000"/>
              <a:buChar char="-"/>
              <a:defRPr sz="2500"/>
            </a:pPr>
            <a:r>
              <a:t>Sulfaat zorgt voor bitterheid, droger en crisp</a:t>
            </a:r>
          </a:p>
          <a:p>
            <a:pPr lvl="6" marL="2787315" indent="-501315">
              <a:buSzPct val="100000"/>
              <a:buChar char="-"/>
              <a:defRPr sz="2500"/>
            </a:pPr>
            <a:r>
              <a:t>Chloride zorgt voor moutig, zoeter en voller</a:t>
            </a:r>
          </a:p>
          <a:p>
            <a:pPr lvl="6" marL="2787315" indent="-501315">
              <a:buSzPct val="100000"/>
              <a:buChar char="-"/>
              <a:defRPr sz="2500"/>
            </a:pPr>
            <a:r>
              <a:t>Ratio van 0.5:1  tot   5:1   (9:1 IPA)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Termen en Mineralen II…"/>
          <p:cNvSpPr txBox="1"/>
          <p:nvPr/>
        </p:nvSpPr>
        <p:spPr>
          <a:xfrm>
            <a:off x="585191" y="382604"/>
            <a:ext cx="11021618" cy="63358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500"/>
            </a:pPr>
            <a:r>
              <a:t>Termen en Mineralen II</a:t>
            </a:r>
          </a:p>
          <a:p>
            <a:pPr>
              <a:defRPr sz="2500"/>
            </a:pPr>
          </a:p>
          <a:p>
            <a:pPr>
              <a:defRPr sz="2500"/>
            </a:pPr>
            <a:r>
              <a:t>1 Mash efficiëntie (pH):</a:t>
            </a:r>
          </a:p>
          <a:p>
            <a:pPr lvl="1" marL="982578" indent="-601578">
              <a:buSzPct val="100000"/>
              <a:buChar char="-"/>
              <a:defRPr sz="2500"/>
            </a:pPr>
            <a:r>
              <a:t>Calcium (Ca):              50-200 ppm (50 minimum, boven 200 mineralen smaak)</a:t>
            </a:r>
          </a:p>
          <a:p>
            <a:pPr lvl="1" marL="982578" indent="-601578">
              <a:buSzPct val="100000"/>
              <a:buChar char="-"/>
              <a:defRPr sz="2500"/>
            </a:pPr>
            <a:r>
              <a:t>Magnesium (Mg):      0-40 ppm. (donker bier +/- 30ppm)</a:t>
            </a:r>
          </a:p>
          <a:p>
            <a:pPr lvl="1" marL="982578" indent="-601578">
              <a:buSzPct val="100000"/>
              <a:buChar char="-"/>
              <a:defRPr sz="2500"/>
            </a:pPr>
            <a:r>
              <a:t>Bicarbonaat (HCO3): 0-250 ppm (de Alkaliniteit, baksoda)</a:t>
            </a:r>
          </a:p>
          <a:p>
            <a:pPr>
              <a:defRPr sz="2500"/>
            </a:pPr>
          </a:p>
          <a:p>
            <a:pPr>
              <a:defRPr sz="2500"/>
            </a:pPr>
            <a:r>
              <a:t>2 Smaak balans (sulfaat - chloride verhouding):</a:t>
            </a:r>
          </a:p>
          <a:p>
            <a:pPr lvl="1" marL="982578" indent="-601578">
              <a:buSzPct val="100000"/>
              <a:buChar char="-"/>
              <a:defRPr sz="2500"/>
            </a:pPr>
            <a:r>
              <a:t>Sulfaat (SO4</a:t>
            </a:r>
            <a:r>
              <a:rPr sz="1800"/>
              <a:t>-2</a:t>
            </a:r>
            <a:r>
              <a:t>):          50-400 ppm (200-400 APA, IPA)</a:t>
            </a:r>
          </a:p>
          <a:p>
            <a:pPr lvl="1" marL="982578" indent="-601578">
              <a:buSzPct val="100000"/>
              <a:buChar char="-"/>
              <a:defRPr sz="2500"/>
            </a:pPr>
            <a:r>
              <a:t>Chloride (Cl):              50-150 ppm  </a:t>
            </a:r>
          </a:p>
          <a:p>
            <a:pPr lvl="1" marL="982578" indent="-601578">
              <a:buSzPct val="100000"/>
              <a:buChar char="-"/>
              <a:defRPr sz="2500"/>
            </a:pPr>
            <a:r>
              <a:t>Natrium (Na):             0-100 ppm</a:t>
            </a:r>
          </a:p>
          <a:p>
            <a:pPr>
              <a:defRPr sz="2500"/>
            </a:pPr>
          </a:p>
          <a:p>
            <a:pPr>
              <a:defRPr sz="2500"/>
            </a:pPr>
            <a:r>
              <a:t>3 Mondgevoel (TDS):         Total Dissolved Solids (de som van alle mineralen)</a:t>
            </a:r>
          </a:p>
          <a:p>
            <a:pPr lvl="8" indent="1828800">
              <a:defRPr sz="2500"/>
            </a:pPr>
            <a:r>
              <a:t>                     &lt;100 ppm=waterig, &gt;800 ppm mineralig</a:t>
            </a:r>
          </a:p>
          <a:p>
            <a:pPr lvl="8" indent="1828800">
              <a:defRPr sz="2500"/>
            </a:pPr>
            <a:r>
              <a:t>              </a:t>
            </a:r>
            <a:endParaRPr sz="1500"/>
          </a:p>
          <a:p>
            <a:pPr lvl="8" indent="1828800">
              <a:defRPr sz="2500"/>
            </a:pPr>
            <a:r>
              <a:rPr sz="1500"/>
              <a:t>                                           ppm = parts pro million = mg/L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Wat doet wat I"/>
          <p:cNvSpPr txBox="1"/>
          <p:nvPr/>
        </p:nvSpPr>
        <p:spPr>
          <a:xfrm>
            <a:off x="4729997" y="395160"/>
            <a:ext cx="2828440" cy="5394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500"/>
            </a:lvl1pPr>
          </a:lstStyle>
          <a:p>
            <a:pPr/>
            <a:r>
              <a:t>Wat doet wat I</a:t>
            </a:r>
          </a:p>
        </p:txBody>
      </p:sp>
      <p:sp>
        <p:nvSpPr>
          <p:cNvPr id="116" name="Calcium, de belangrijkste!:…"/>
          <p:cNvSpPr txBox="1"/>
          <p:nvPr/>
        </p:nvSpPr>
        <p:spPr>
          <a:xfrm>
            <a:off x="921075" y="1324314"/>
            <a:ext cx="10227291" cy="39583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a:defRPr sz="2500"/>
            </a:pPr>
            <a:r>
              <a:rPr b="1"/>
              <a:t>Calcium</a:t>
            </a:r>
            <a:r>
              <a:t>, de belangrijkste!: </a:t>
            </a:r>
          </a:p>
          <a:p>
            <a:pPr lvl="2" marL="1363578" indent="-601578">
              <a:buSzPct val="100000"/>
              <a:buChar char="-"/>
              <a:defRPr sz="2500"/>
            </a:pPr>
            <a:r>
              <a:t>brengt de mash pH naar beneden</a:t>
            </a:r>
          </a:p>
          <a:p>
            <a:pPr lvl="2" marL="1363578" indent="-601578">
              <a:buSzPct val="100000"/>
              <a:buChar char="-"/>
              <a:defRPr sz="2500"/>
            </a:pPr>
            <a:r>
              <a:t>Zorgt voor eiwit samenvlokken</a:t>
            </a:r>
          </a:p>
          <a:p>
            <a:pPr lvl="2" marL="1363578" indent="-601578">
              <a:buSzPct val="100000"/>
              <a:buChar char="-"/>
              <a:defRPr sz="2500"/>
            </a:pPr>
            <a:r>
              <a:t>Formeren van een goeie trub tijdens je whirlpool</a:t>
            </a:r>
          </a:p>
          <a:p>
            <a:pPr lvl="2" marL="1363578" indent="-601578">
              <a:buSzPct val="100000"/>
              <a:buChar char="-"/>
              <a:defRPr sz="2500"/>
            </a:pPr>
            <a:r>
              <a:t>Betere gist-huishouding, flocculatie na vergisting, klaren (50 ppm)</a:t>
            </a:r>
          </a:p>
          <a:p>
            <a:pPr lvl="2" marL="1363578" indent="-601578">
              <a:buSzPct val="100000"/>
              <a:buChar char="-"/>
              <a:defRPr sz="2500"/>
            </a:pPr>
            <a:r>
              <a:t>Structuur</a:t>
            </a:r>
          </a:p>
          <a:p>
            <a:pPr lvl="2" indent="457200">
              <a:defRPr sz="2500"/>
            </a:pPr>
          </a:p>
          <a:p>
            <a:pPr lvl="2" indent="457200">
              <a:defRPr sz="2500"/>
            </a:pPr>
            <a:r>
              <a:rPr b="1"/>
              <a:t>Magnesium</a:t>
            </a:r>
            <a:r>
              <a:t>, de rechterhand van Calcium maar half zo krachtig:</a:t>
            </a:r>
          </a:p>
          <a:p>
            <a:pPr lvl="2" marL="1363578" indent="-601578">
              <a:buSzPct val="100000"/>
              <a:buChar char="-"/>
              <a:defRPr sz="2500"/>
            </a:pPr>
            <a:r>
              <a:t>belangrijke gist-voeding (minimaal 5ppm)</a:t>
            </a:r>
          </a:p>
          <a:p>
            <a:pPr lvl="2" marL="1363578" indent="-601578">
              <a:buSzPct val="100000"/>
              <a:buChar char="-"/>
              <a:defRPr sz="2500"/>
            </a:pPr>
            <a:r>
              <a:t>Donkere bieren groot (rond 30 ppm)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